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6701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834039"/>
            <a:ext cx="7415927" cy="30060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890"/>
              </a:lnSpc>
              <a:buNone/>
            </a:pPr>
            <a:r>
              <a:rPr lang="en-US" sz="6312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Brave Search &amp; Yandex: A Powerful Duo</a:t>
            </a:r>
            <a:endParaRPr lang="en-US" sz="6312" dirty="0"/>
          </a:p>
        </p:txBody>
      </p:sp>
      <p:sp>
        <p:nvSpPr>
          <p:cNvPr id="6" name="Text 2"/>
          <p:cNvSpPr/>
          <p:nvPr/>
        </p:nvSpPr>
        <p:spPr>
          <a:xfrm>
            <a:off x="6350437" y="5210413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presentation will explore the powerful combination of Brave Search and Yandex. Together, they offer a unique and compelling search experience for users worldwide.</a:t>
            </a:r>
            <a:endParaRPr lang="en-US" sz="1944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2932" y="655677"/>
            <a:ext cx="7490936" cy="13889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9"/>
              </a:lnSpc>
              <a:buNone/>
            </a:pPr>
            <a:r>
              <a:rPr lang="en-US" sz="437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Privacy Secure/Unsecure/Its Percentage</a:t>
            </a:r>
            <a:endParaRPr lang="en-US" sz="4376" dirty="0"/>
          </a:p>
        </p:txBody>
      </p:sp>
      <p:sp>
        <p:nvSpPr>
          <p:cNvPr id="6" name="Text 2"/>
          <p:cNvSpPr/>
          <p:nvPr/>
        </p:nvSpPr>
        <p:spPr>
          <a:xfrm>
            <a:off x="6312932" y="2398871"/>
            <a:ext cx="7490936" cy="15116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and Yandex prioritize user privacy, offering a high percentage of privacy-focused features compared to other search engines. They prioritize user control and transparency, empowering users to control their data.</a:t>
            </a:r>
            <a:endParaRPr lang="en-US" sz="1860" dirty="0"/>
          </a:p>
        </p:txBody>
      </p:sp>
      <p:sp>
        <p:nvSpPr>
          <p:cNvPr id="7" name="Shape 3"/>
          <p:cNvSpPr/>
          <p:nvPr/>
        </p:nvSpPr>
        <p:spPr>
          <a:xfrm>
            <a:off x="6312932" y="4176117"/>
            <a:ext cx="7490936" cy="3397806"/>
          </a:xfrm>
          <a:prstGeom prst="roundRect">
            <a:avLst>
              <a:gd name="adj" fmla="val 1042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6320552" y="4183737"/>
            <a:ext cx="7475696" cy="67651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6556653" y="4333042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Search Engine</a:t>
            </a:r>
            <a:endParaRPr lang="en-US" sz="1860" dirty="0"/>
          </a:p>
        </p:txBody>
      </p:sp>
      <p:sp>
        <p:nvSpPr>
          <p:cNvPr id="10" name="Text 6"/>
          <p:cNvSpPr/>
          <p:nvPr/>
        </p:nvSpPr>
        <p:spPr>
          <a:xfrm>
            <a:off x="10298311" y="4333042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Privacy Focus (%)</a:t>
            </a:r>
            <a:endParaRPr lang="en-US" sz="1860" dirty="0"/>
          </a:p>
        </p:txBody>
      </p:sp>
      <p:sp>
        <p:nvSpPr>
          <p:cNvPr id="11" name="Shape 7"/>
          <p:cNvSpPr/>
          <p:nvPr/>
        </p:nvSpPr>
        <p:spPr>
          <a:xfrm>
            <a:off x="6320552" y="4860250"/>
            <a:ext cx="7475696" cy="67651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6556653" y="5009555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</a:t>
            </a:r>
            <a:endParaRPr lang="en-US" sz="1860" dirty="0"/>
          </a:p>
        </p:txBody>
      </p:sp>
      <p:sp>
        <p:nvSpPr>
          <p:cNvPr id="13" name="Text 9"/>
          <p:cNvSpPr/>
          <p:nvPr/>
        </p:nvSpPr>
        <p:spPr>
          <a:xfrm>
            <a:off x="10298311" y="5009555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95%</a:t>
            </a:r>
            <a:endParaRPr lang="en-US" sz="1860" dirty="0"/>
          </a:p>
        </p:txBody>
      </p:sp>
      <p:sp>
        <p:nvSpPr>
          <p:cNvPr id="14" name="Shape 10"/>
          <p:cNvSpPr/>
          <p:nvPr/>
        </p:nvSpPr>
        <p:spPr>
          <a:xfrm>
            <a:off x="6320552" y="5536763"/>
            <a:ext cx="7475696" cy="67651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6556653" y="5686068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Yandex</a:t>
            </a:r>
            <a:endParaRPr lang="en-US" sz="1860" dirty="0"/>
          </a:p>
        </p:txBody>
      </p:sp>
      <p:sp>
        <p:nvSpPr>
          <p:cNvPr id="16" name="Text 12"/>
          <p:cNvSpPr/>
          <p:nvPr/>
        </p:nvSpPr>
        <p:spPr>
          <a:xfrm>
            <a:off x="10298311" y="5686068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80%</a:t>
            </a:r>
            <a:endParaRPr lang="en-US" sz="1860" dirty="0"/>
          </a:p>
        </p:txBody>
      </p:sp>
      <p:sp>
        <p:nvSpPr>
          <p:cNvPr id="17" name="Shape 13"/>
          <p:cNvSpPr/>
          <p:nvPr/>
        </p:nvSpPr>
        <p:spPr>
          <a:xfrm>
            <a:off x="6320552" y="6213277"/>
            <a:ext cx="7475696" cy="67651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6556653" y="6362581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Google</a:t>
            </a:r>
            <a:endParaRPr lang="en-US" sz="1860" dirty="0"/>
          </a:p>
        </p:txBody>
      </p:sp>
      <p:sp>
        <p:nvSpPr>
          <p:cNvPr id="19" name="Text 15"/>
          <p:cNvSpPr/>
          <p:nvPr/>
        </p:nvSpPr>
        <p:spPr>
          <a:xfrm>
            <a:off x="10298311" y="6362581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50%</a:t>
            </a:r>
            <a:endParaRPr lang="en-US" sz="1860" dirty="0"/>
          </a:p>
        </p:txBody>
      </p:sp>
      <p:sp>
        <p:nvSpPr>
          <p:cNvPr id="20" name="Shape 16"/>
          <p:cNvSpPr/>
          <p:nvPr/>
        </p:nvSpPr>
        <p:spPr>
          <a:xfrm>
            <a:off x="6320552" y="6889790"/>
            <a:ext cx="7475696" cy="67651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7"/>
          <p:cNvSpPr/>
          <p:nvPr/>
        </p:nvSpPr>
        <p:spPr>
          <a:xfrm>
            <a:off x="6556653" y="7039094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Bing</a:t>
            </a:r>
            <a:endParaRPr lang="en-US" sz="1860" dirty="0"/>
          </a:p>
        </p:txBody>
      </p:sp>
      <p:sp>
        <p:nvSpPr>
          <p:cNvPr id="22" name="Text 18"/>
          <p:cNvSpPr/>
          <p:nvPr/>
        </p:nvSpPr>
        <p:spPr>
          <a:xfrm>
            <a:off x="10298311" y="7039094"/>
            <a:ext cx="3261836" cy="3779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975"/>
              </a:lnSpc>
              <a:buNone/>
            </a:pPr>
            <a:r>
              <a:rPr lang="en-US" sz="186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60%</a:t>
            </a:r>
            <a:endParaRPr lang="en-US" sz="186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3280" y="1268492"/>
            <a:ext cx="7548443" cy="6360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08"/>
              </a:lnSpc>
              <a:buNone/>
            </a:pPr>
            <a:r>
              <a:rPr lang="en-US" sz="400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What is Brave Search &amp; Yandex?</a:t>
            </a:r>
            <a:endParaRPr lang="en-US" sz="4007" dirty="0"/>
          </a:p>
        </p:txBody>
      </p:sp>
      <p:sp>
        <p:nvSpPr>
          <p:cNvPr id="6" name="Text 2"/>
          <p:cNvSpPr/>
          <p:nvPr/>
        </p:nvSpPr>
        <p:spPr>
          <a:xfrm>
            <a:off x="6243280" y="2228850"/>
            <a:ext cx="7630239" cy="10376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4"/>
              </a:lnSpc>
              <a:buNone/>
            </a:pPr>
            <a:r>
              <a:rPr lang="en-US" sz="1703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is a privacy-focused search engine that prioritizes user security and data protection. Yandex is a Russian technology company that provides a comprehensive range of online services, including a powerful search engine.</a:t>
            </a:r>
            <a:endParaRPr lang="en-US" sz="1703" dirty="0"/>
          </a:p>
        </p:txBody>
      </p:sp>
      <p:sp>
        <p:nvSpPr>
          <p:cNvPr id="7" name="Shape 3"/>
          <p:cNvSpPr/>
          <p:nvPr/>
        </p:nvSpPr>
        <p:spPr>
          <a:xfrm>
            <a:off x="6243280" y="3509724"/>
            <a:ext cx="7630239" cy="1617583"/>
          </a:xfrm>
          <a:prstGeom prst="roundRect">
            <a:avLst>
              <a:gd name="adj" fmla="val 20053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482358" y="3748802"/>
            <a:ext cx="2544128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4"/>
              </a:lnSpc>
              <a:buNone/>
            </a:pPr>
            <a:r>
              <a:rPr lang="en-US" sz="200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Brave Search</a:t>
            </a:r>
            <a:endParaRPr lang="en-US" sz="2003" dirty="0"/>
          </a:p>
        </p:txBody>
      </p:sp>
      <p:sp>
        <p:nvSpPr>
          <p:cNvPr id="9" name="Text 5"/>
          <p:cNvSpPr/>
          <p:nvPr/>
        </p:nvSpPr>
        <p:spPr>
          <a:xfrm>
            <a:off x="6482358" y="4196477"/>
            <a:ext cx="7152084" cy="6917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4"/>
              </a:lnSpc>
              <a:buNone/>
            </a:pPr>
            <a:r>
              <a:rPr lang="en-US" sz="1703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Focused on user privacy, providing a secure and anonymous search experience.</a:t>
            </a:r>
            <a:endParaRPr lang="en-US" sz="1703" dirty="0"/>
          </a:p>
        </p:txBody>
      </p:sp>
      <p:sp>
        <p:nvSpPr>
          <p:cNvPr id="10" name="Shape 6"/>
          <p:cNvSpPr/>
          <p:nvPr/>
        </p:nvSpPr>
        <p:spPr>
          <a:xfrm>
            <a:off x="6243280" y="5343525"/>
            <a:ext cx="7630239" cy="1617583"/>
          </a:xfrm>
          <a:prstGeom prst="roundRect">
            <a:avLst>
              <a:gd name="adj" fmla="val 20053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482358" y="5582603"/>
            <a:ext cx="2544128" cy="3180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4"/>
              </a:lnSpc>
              <a:buNone/>
            </a:pPr>
            <a:r>
              <a:rPr lang="en-US" sz="200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Yandex</a:t>
            </a:r>
            <a:endParaRPr lang="en-US" sz="2003" dirty="0"/>
          </a:p>
        </p:txBody>
      </p:sp>
      <p:sp>
        <p:nvSpPr>
          <p:cNvPr id="12" name="Text 8"/>
          <p:cNvSpPr/>
          <p:nvPr/>
        </p:nvSpPr>
        <p:spPr>
          <a:xfrm>
            <a:off x="6482358" y="6030278"/>
            <a:ext cx="7152084" cy="6917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4"/>
              </a:lnSpc>
              <a:buNone/>
            </a:pPr>
            <a:r>
              <a:rPr lang="en-US" sz="1703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comprehensive technology company offering a wide range of online services, including a search engine optimized for the Russian market.</a:t>
            </a:r>
            <a:endParaRPr lang="en-US" sz="1703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8512" y="1168122"/>
            <a:ext cx="6972895" cy="5900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46"/>
              </a:lnSpc>
              <a:buNone/>
            </a:pPr>
            <a:r>
              <a:rPr lang="en-US" sz="371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Origin of Brave Search &amp; Yandex</a:t>
            </a:r>
            <a:endParaRPr lang="en-US" sz="3717" dirty="0"/>
          </a:p>
        </p:txBody>
      </p:sp>
      <p:sp>
        <p:nvSpPr>
          <p:cNvPr id="6" name="Text 2"/>
          <p:cNvSpPr/>
          <p:nvPr/>
        </p:nvSpPr>
        <p:spPr>
          <a:xfrm>
            <a:off x="6188512" y="2059067"/>
            <a:ext cx="7739777" cy="962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8"/>
              </a:lnSpc>
              <a:buNone/>
            </a:pPr>
            <a:r>
              <a:rPr lang="en-US" sz="158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was launched by the Brave Software company in 2019, focusing on privacy and security. Yandex was founded in 1997 in Russia, evolving into a leading tech company with a wide range of services.</a:t>
            </a:r>
            <a:endParaRPr lang="en-US" sz="1580" dirty="0"/>
          </a:p>
        </p:txBody>
      </p:sp>
      <p:sp>
        <p:nvSpPr>
          <p:cNvPr id="7" name="Shape 3"/>
          <p:cNvSpPr/>
          <p:nvPr/>
        </p:nvSpPr>
        <p:spPr>
          <a:xfrm>
            <a:off x="6263700" y="3473291"/>
            <a:ext cx="451366" cy="451366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404431" y="3557349"/>
            <a:ext cx="169902" cy="283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230" dirty="0"/>
          </a:p>
        </p:txBody>
      </p:sp>
      <p:sp>
        <p:nvSpPr>
          <p:cNvPr id="9" name="Text 5"/>
          <p:cNvSpPr/>
          <p:nvPr/>
        </p:nvSpPr>
        <p:spPr>
          <a:xfrm>
            <a:off x="7592854" y="3448288"/>
            <a:ext cx="2360295" cy="2949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3"/>
              </a:lnSpc>
              <a:buNone/>
            </a:pPr>
            <a:r>
              <a:rPr lang="en-US" sz="185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1997</a:t>
            </a:r>
            <a:endParaRPr lang="en-US" sz="1859" dirty="0"/>
          </a:p>
        </p:txBody>
      </p:sp>
      <p:sp>
        <p:nvSpPr>
          <p:cNvPr id="10" name="Text 6"/>
          <p:cNvSpPr/>
          <p:nvPr/>
        </p:nvSpPr>
        <p:spPr>
          <a:xfrm>
            <a:off x="7592854" y="3863578"/>
            <a:ext cx="6335435" cy="320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8"/>
              </a:lnSpc>
              <a:buNone/>
            </a:pPr>
            <a:r>
              <a:rPr lang="en-US" sz="158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Yandex is founded in Russia.</a:t>
            </a:r>
            <a:endParaRPr lang="en-US" sz="1580" dirty="0"/>
          </a:p>
        </p:txBody>
      </p:sp>
      <p:sp>
        <p:nvSpPr>
          <p:cNvPr id="11" name="Shape 7"/>
          <p:cNvSpPr/>
          <p:nvPr/>
        </p:nvSpPr>
        <p:spPr>
          <a:xfrm>
            <a:off x="6263700" y="4811435"/>
            <a:ext cx="451366" cy="451366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6404431" y="4895493"/>
            <a:ext cx="169902" cy="283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230" dirty="0"/>
          </a:p>
        </p:txBody>
      </p:sp>
      <p:sp>
        <p:nvSpPr>
          <p:cNvPr id="13" name="Text 9"/>
          <p:cNvSpPr/>
          <p:nvPr/>
        </p:nvSpPr>
        <p:spPr>
          <a:xfrm>
            <a:off x="7592854" y="4786432"/>
            <a:ext cx="2360295" cy="2949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3"/>
              </a:lnSpc>
              <a:buNone/>
            </a:pPr>
            <a:r>
              <a:rPr lang="en-US" sz="185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2019</a:t>
            </a:r>
            <a:endParaRPr lang="en-US" sz="1859" dirty="0"/>
          </a:p>
        </p:txBody>
      </p:sp>
      <p:sp>
        <p:nvSpPr>
          <p:cNvPr id="14" name="Text 10"/>
          <p:cNvSpPr/>
          <p:nvPr/>
        </p:nvSpPr>
        <p:spPr>
          <a:xfrm>
            <a:off x="7592854" y="5201722"/>
            <a:ext cx="6335435" cy="320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8"/>
              </a:lnSpc>
              <a:buNone/>
            </a:pPr>
            <a:r>
              <a:rPr lang="en-US" sz="158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is launched by Brave Software.</a:t>
            </a:r>
            <a:endParaRPr lang="en-US" sz="1580" dirty="0"/>
          </a:p>
        </p:txBody>
      </p:sp>
      <p:sp>
        <p:nvSpPr>
          <p:cNvPr id="15" name="Shape 11"/>
          <p:cNvSpPr/>
          <p:nvPr/>
        </p:nvSpPr>
        <p:spPr>
          <a:xfrm>
            <a:off x="6263700" y="6149578"/>
            <a:ext cx="451366" cy="451366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6404431" y="6233636"/>
            <a:ext cx="169902" cy="283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230" dirty="0"/>
          </a:p>
        </p:txBody>
      </p:sp>
      <p:sp>
        <p:nvSpPr>
          <p:cNvPr id="17" name="Text 13"/>
          <p:cNvSpPr/>
          <p:nvPr/>
        </p:nvSpPr>
        <p:spPr>
          <a:xfrm>
            <a:off x="7592854" y="6124575"/>
            <a:ext cx="2360295" cy="2949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3"/>
              </a:lnSpc>
              <a:buNone/>
            </a:pPr>
            <a:r>
              <a:rPr lang="en-US" sz="1859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Present</a:t>
            </a:r>
            <a:endParaRPr lang="en-US" sz="1859" dirty="0"/>
          </a:p>
        </p:txBody>
      </p:sp>
      <p:sp>
        <p:nvSpPr>
          <p:cNvPr id="18" name="Text 14"/>
          <p:cNvSpPr/>
          <p:nvPr/>
        </p:nvSpPr>
        <p:spPr>
          <a:xfrm>
            <a:off x="7592854" y="6539865"/>
            <a:ext cx="6335435" cy="320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8"/>
              </a:lnSpc>
              <a:buNone/>
            </a:pPr>
            <a:r>
              <a:rPr lang="en-US" sz="158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and Yandex continue to innovate and develop their services.</a:t>
            </a:r>
            <a:endParaRPr lang="en-US" sz="158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036445"/>
            <a:ext cx="9159597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Brave Search &amp; Yandex Employees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3256240"/>
            <a:ext cx="1269289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and Yandex employ thousands of talented individuals across various departments. They work together to develop and maintain the services, ensuring a seamless and user-friendly experience.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968693" y="457080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Brave Search</a:t>
            </a:r>
            <a:endParaRPr lang="en-US" sz="2287" dirty="0"/>
          </a:p>
        </p:txBody>
      </p:sp>
      <p:sp>
        <p:nvSpPr>
          <p:cNvPr id="7" name="Text 4"/>
          <p:cNvSpPr/>
          <p:nvPr/>
        </p:nvSpPr>
        <p:spPr>
          <a:xfrm>
            <a:off x="968693" y="5180767"/>
            <a:ext cx="604527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Employees are passionate about privacy and security.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7623810" y="4570809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Yandex</a:t>
            </a:r>
            <a:endParaRPr lang="en-US" sz="2287" dirty="0"/>
          </a:p>
        </p:txBody>
      </p:sp>
      <p:sp>
        <p:nvSpPr>
          <p:cNvPr id="9" name="Text 6"/>
          <p:cNvSpPr/>
          <p:nvPr/>
        </p:nvSpPr>
        <p:spPr>
          <a:xfrm>
            <a:off x="7623810" y="5180767"/>
            <a:ext cx="604527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Employees are skilled in various technologies and services.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0094" y="589836"/>
            <a:ext cx="7643813" cy="12608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64"/>
              </a:lnSpc>
              <a:buNone/>
            </a:pPr>
            <a:r>
              <a:rPr lang="en-US" sz="397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Key Features of Brave Search &amp; Yandex</a:t>
            </a:r>
            <a:endParaRPr lang="en-US" sz="3971" dirty="0"/>
          </a:p>
        </p:txBody>
      </p:sp>
      <p:sp>
        <p:nvSpPr>
          <p:cNvPr id="6" name="Text 2"/>
          <p:cNvSpPr/>
          <p:nvPr/>
        </p:nvSpPr>
        <p:spPr>
          <a:xfrm>
            <a:off x="750094" y="2172176"/>
            <a:ext cx="7643813" cy="10287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88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and Yandex offer various features designed to enhance user experience and provide a comprehensive search experience. Some of their key features include:</a:t>
            </a:r>
            <a:endParaRPr lang="en-US" sz="1688" dirty="0"/>
          </a:p>
        </p:txBody>
      </p:sp>
      <p:sp>
        <p:nvSpPr>
          <p:cNvPr id="7" name="Shape 3"/>
          <p:cNvSpPr/>
          <p:nvPr/>
        </p:nvSpPr>
        <p:spPr>
          <a:xfrm>
            <a:off x="750094" y="3683079"/>
            <a:ext cx="482203" cy="482203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900351" y="3772852"/>
            <a:ext cx="181570" cy="302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83"/>
              </a:lnSpc>
              <a:buNone/>
            </a:pPr>
            <a:r>
              <a:rPr lang="en-US" sz="238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1</a:t>
            </a:r>
            <a:endParaRPr lang="en-US" sz="2383" dirty="0"/>
          </a:p>
        </p:txBody>
      </p:sp>
      <p:sp>
        <p:nvSpPr>
          <p:cNvPr id="9" name="Text 5"/>
          <p:cNvSpPr/>
          <p:nvPr/>
        </p:nvSpPr>
        <p:spPr>
          <a:xfrm>
            <a:off x="1446609" y="3683079"/>
            <a:ext cx="2521625" cy="315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2"/>
              </a:lnSpc>
              <a:buNone/>
            </a:pPr>
            <a:r>
              <a:rPr lang="en-US" sz="198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Privacy Protection</a:t>
            </a:r>
            <a:endParaRPr lang="en-US" sz="1986" dirty="0"/>
          </a:p>
        </p:txBody>
      </p:sp>
      <p:sp>
        <p:nvSpPr>
          <p:cNvPr id="10" name="Text 6"/>
          <p:cNvSpPr/>
          <p:nvPr/>
        </p:nvSpPr>
        <p:spPr>
          <a:xfrm>
            <a:off x="1446609" y="4126825"/>
            <a:ext cx="6947297" cy="3429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88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prioritizes user privacy by not tracking user data.</a:t>
            </a:r>
            <a:endParaRPr lang="en-US" sz="1688" dirty="0"/>
          </a:p>
        </p:txBody>
      </p:sp>
      <p:sp>
        <p:nvSpPr>
          <p:cNvPr id="11" name="Shape 7"/>
          <p:cNvSpPr/>
          <p:nvPr/>
        </p:nvSpPr>
        <p:spPr>
          <a:xfrm>
            <a:off x="750094" y="4925139"/>
            <a:ext cx="482203" cy="482203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900351" y="5014913"/>
            <a:ext cx="181570" cy="302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83"/>
              </a:lnSpc>
              <a:buNone/>
            </a:pPr>
            <a:r>
              <a:rPr lang="en-US" sz="238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2</a:t>
            </a:r>
            <a:endParaRPr lang="en-US" sz="2383" dirty="0"/>
          </a:p>
        </p:txBody>
      </p:sp>
      <p:sp>
        <p:nvSpPr>
          <p:cNvPr id="13" name="Text 9"/>
          <p:cNvSpPr/>
          <p:nvPr/>
        </p:nvSpPr>
        <p:spPr>
          <a:xfrm>
            <a:off x="1446609" y="4925139"/>
            <a:ext cx="2621161" cy="315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2"/>
              </a:lnSpc>
              <a:buNone/>
            </a:pPr>
            <a:r>
              <a:rPr lang="en-US" sz="198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Comprehensive Search</a:t>
            </a:r>
            <a:endParaRPr lang="en-US" sz="1986" dirty="0"/>
          </a:p>
        </p:txBody>
      </p:sp>
      <p:sp>
        <p:nvSpPr>
          <p:cNvPr id="14" name="Text 10"/>
          <p:cNvSpPr/>
          <p:nvPr/>
        </p:nvSpPr>
        <p:spPr>
          <a:xfrm>
            <a:off x="1446609" y="5368885"/>
            <a:ext cx="6947297" cy="685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88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Yandex offers a comprehensive search engine with features tailored for the Russian market.</a:t>
            </a:r>
            <a:endParaRPr lang="en-US" sz="1688" dirty="0"/>
          </a:p>
        </p:txBody>
      </p:sp>
      <p:sp>
        <p:nvSpPr>
          <p:cNvPr id="15" name="Shape 11"/>
          <p:cNvSpPr/>
          <p:nvPr/>
        </p:nvSpPr>
        <p:spPr>
          <a:xfrm>
            <a:off x="750094" y="6510099"/>
            <a:ext cx="482203" cy="482203"/>
          </a:xfrm>
          <a:prstGeom prst="roundRect">
            <a:avLst>
              <a:gd name="adj" fmla="val 66675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00351" y="6599873"/>
            <a:ext cx="181570" cy="3026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83"/>
              </a:lnSpc>
              <a:buNone/>
            </a:pPr>
            <a:r>
              <a:rPr lang="en-US" sz="2383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3</a:t>
            </a:r>
            <a:endParaRPr lang="en-US" sz="2383" dirty="0"/>
          </a:p>
        </p:txBody>
      </p:sp>
      <p:sp>
        <p:nvSpPr>
          <p:cNvPr id="17" name="Text 13"/>
          <p:cNvSpPr/>
          <p:nvPr/>
        </p:nvSpPr>
        <p:spPr>
          <a:xfrm>
            <a:off x="1446609" y="6510099"/>
            <a:ext cx="2521625" cy="3151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2"/>
              </a:lnSpc>
              <a:buNone/>
            </a:pPr>
            <a:r>
              <a:rPr lang="en-US" sz="1986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Advanced Features</a:t>
            </a:r>
            <a:endParaRPr lang="en-US" sz="1986" dirty="0"/>
          </a:p>
        </p:txBody>
      </p:sp>
      <p:sp>
        <p:nvSpPr>
          <p:cNvPr id="18" name="Text 14"/>
          <p:cNvSpPr/>
          <p:nvPr/>
        </p:nvSpPr>
        <p:spPr>
          <a:xfrm>
            <a:off x="1446609" y="6953845"/>
            <a:ext cx="6947297" cy="685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88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Both search engines offer advanced features such as image search, voice search, and personalized recommendations.</a:t>
            </a:r>
            <a:endParaRPr lang="en-US" sz="1688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5401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62996" y="3117890"/>
            <a:ext cx="5524738" cy="6009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32"/>
              </a:lnSpc>
              <a:buNone/>
            </a:pPr>
            <a:r>
              <a:rPr lang="en-US" sz="3785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Search and Security</a:t>
            </a:r>
            <a:endParaRPr lang="en-US" sz="3785" dirty="0"/>
          </a:p>
        </p:txBody>
      </p:sp>
      <p:sp>
        <p:nvSpPr>
          <p:cNvPr id="6" name="Text 2"/>
          <p:cNvSpPr/>
          <p:nvPr/>
        </p:nvSpPr>
        <p:spPr>
          <a:xfrm>
            <a:off x="2062996" y="4025265"/>
            <a:ext cx="10504408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and Yandex employ advanced technologies to ensure data security and privacy. They utilize robust encryption protocols and data protection measures to safeguard user information.</a:t>
            </a:r>
            <a:endParaRPr lang="en-US" sz="1609" dirty="0"/>
          </a:p>
        </p:txBody>
      </p:sp>
      <p:sp>
        <p:nvSpPr>
          <p:cNvPr id="7" name="Shape 3"/>
          <p:cNvSpPr/>
          <p:nvPr/>
        </p:nvSpPr>
        <p:spPr>
          <a:xfrm>
            <a:off x="2062996" y="4908709"/>
            <a:ext cx="10504408" cy="2757011"/>
          </a:xfrm>
          <a:prstGeom prst="roundRect">
            <a:avLst>
              <a:gd name="adj" fmla="val 1111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2070616" y="4916329"/>
            <a:ext cx="10488097" cy="58709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2275999" y="5046464"/>
            <a:ext cx="308324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Feature</a:t>
            </a:r>
            <a:endParaRPr lang="en-US" sz="1609" dirty="0"/>
          </a:p>
        </p:txBody>
      </p:sp>
      <p:sp>
        <p:nvSpPr>
          <p:cNvPr id="10" name="Text 6"/>
          <p:cNvSpPr/>
          <p:nvPr/>
        </p:nvSpPr>
        <p:spPr>
          <a:xfrm>
            <a:off x="5775484" y="5046464"/>
            <a:ext cx="307943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</a:t>
            </a:r>
            <a:endParaRPr lang="en-US" sz="1609" dirty="0"/>
          </a:p>
        </p:txBody>
      </p:sp>
      <p:sp>
        <p:nvSpPr>
          <p:cNvPr id="11" name="Text 7"/>
          <p:cNvSpPr/>
          <p:nvPr/>
        </p:nvSpPr>
        <p:spPr>
          <a:xfrm>
            <a:off x="9271159" y="5046464"/>
            <a:ext cx="308324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Yandex</a:t>
            </a:r>
            <a:endParaRPr lang="en-US" sz="1609" dirty="0"/>
          </a:p>
        </p:txBody>
      </p:sp>
      <p:sp>
        <p:nvSpPr>
          <p:cNvPr id="12" name="Shape 8"/>
          <p:cNvSpPr/>
          <p:nvPr/>
        </p:nvSpPr>
        <p:spPr>
          <a:xfrm>
            <a:off x="2070616" y="5503426"/>
            <a:ext cx="10488097" cy="124075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2275999" y="5633561"/>
            <a:ext cx="308324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Encryption</a:t>
            </a:r>
            <a:endParaRPr lang="en-US" sz="1609" dirty="0"/>
          </a:p>
        </p:txBody>
      </p:sp>
      <p:sp>
        <p:nvSpPr>
          <p:cNvPr id="14" name="Text 10"/>
          <p:cNvSpPr/>
          <p:nvPr/>
        </p:nvSpPr>
        <p:spPr>
          <a:xfrm>
            <a:off x="5775484" y="5633561"/>
            <a:ext cx="3079433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Uses HTTPS for secure data transmission.</a:t>
            </a:r>
            <a:endParaRPr lang="en-US" sz="1609" dirty="0"/>
          </a:p>
        </p:txBody>
      </p:sp>
      <p:sp>
        <p:nvSpPr>
          <p:cNvPr id="15" name="Text 11"/>
          <p:cNvSpPr/>
          <p:nvPr/>
        </p:nvSpPr>
        <p:spPr>
          <a:xfrm>
            <a:off x="9271159" y="5633561"/>
            <a:ext cx="3083243" cy="9804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Employs strong encryption methods for data storage and transmission.</a:t>
            </a:r>
            <a:endParaRPr lang="en-US" sz="1609" dirty="0"/>
          </a:p>
        </p:txBody>
      </p:sp>
      <p:sp>
        <p:nvSpPr>
          <p:cNvPr id="16" name="Shape 12"/>
          <p:cNvSpPr/>
          <p:nvPr/>
        </p:nvSpPr>
        <p:spPr>
          <a:xfrm>
            <a:off x="2070616" y="6744176"/>
            <a:ext cx="10488097" cy="91392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2275999" y="6874312"/>
            <a:ext cx="308324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Data Security Measures</a:t>
            </a:r>
            <a:endParaRPr lang="en-US" sz="1609" dirty="0"/>
          </a:p>
        </p:txBody>
      </p:sp>
      <p:sp>
        <p:nvSpPr>
          <p:cNvPr id="18" name="Text 14"/>
          <p:cNvSpPr/>
          <p:nvPr/>
        </p:nvSpPr>
        <p:spPr>
          <a:xfrm>
            <a:off x="5775484" y="6874312"/>
            <a:ext cx="3079433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Follows strict data privacy policies.</a:t>
            </a:r>
            <a:endParaRPr lang="en-US" sz="1609" dirty="0"/>
          </a:p>
        </p:txBody>
      </p:sp>
      <p:sp>
        <p:nvSpPr>
          <p:cNvPr id="19" name="Text 15"/>
          <p:cNvSpPr/>
          <p:nvPr/>
        </p:nvSpPr>
        <p:spPr>
          <a:xfrm>
            <a:off x="9271159" y="6874312"/>
            <a:ext cx="3083243" cy="653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74"/>
              </a:lnSpc>
              <a:buNone/>
            </a:pPr>
            <a:r>
              <a:rPr lang="en-US" sz="1609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Invests heavily in cybersecurity and data protection.</a:t>
            </a:r>
            <a:endParaRPr lang="en-US" sz="160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2822" y="811530"/>
            <a:ext cx="7553801" cy="5653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52"/>
              </a:lnSpc>
              <a:buNone/>
            </a:pPr>
            <a:r>
              <a:rPr lang="en-US" sz="3562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Why Choose Brave Search &amp; Yandex</a:t>
            </a:r>
            <a:endParaRPr lang="en-US" sz="3562" dirty="0"/>
          </a:p>
        </p:txBody>
      </p:sp>
      <p:sp>
        <p:nvSpPr>
          <p:cNvPr id="6" name="Text 2"/>
          <p:cNvSpPr/>
          <p:nvPr/>
        </p:nvSpPr>
        <p:spPr>
          <a:xfrm>
            <a:off x="672822" y="1665089"/>
            <a:ext cx="7798356" cy="9229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22"/>
              </a:lnSpc>
              <a:buNone/>
            </a:pPr>
            <a:r>
              <a:rPr lang="en-US" sz="151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and Yandex provide compelling reasons for users to choose their services. They prioritize user privacy, security, and offer a comprehensive search experience tailored to specific needs.</a:t>
            </a:r>
            <a:endParaRPr lang="en-US" sz="1514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822" y="2804279"/>
            <a:ext cx="961192" cy="153793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22264" y="2996446"/>
            <a:ext cx="2261592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6"/>
              </a:lnSpc>
              <a:buNone/>
            </a:pPr>
            <a:r>
              <a:rPr lang="en-US" sz="178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Privacy and Security</a:t>
            </a:r>
            <a:endParaRPr lang="en-US" sz="1781" dirty="0"/>
          </a:p>
        </p:txBody>
      </p:sp>
      <p:sp>
        <p:nvSpPr>
          <p:cNvPr id="9" name="Text 4"/>
          <p:cNvSpPr/>
          <p:nvPr/>
        </p:nvSpPr>
        <p:spPr>
          <a:xfrm>
            <a:off x="1922264" y="3394472"/>
            <a:ext cx="6548914" cy="3076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2"/>
              </a:lnSpc>
              <a:buNone/>
            </a:pPr>
            <a:r>
              <a:rPr lang="en-US" sz="151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offers a highly secure and privacy-focused search experience.</a:t>
            </a:r>
            <a:endParaRPr lang="en-US" sz="1514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822" y="4342209"/>
            <a:ext cx="961192" cy="153793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22264" y="4534376"/>
            <a:ext cx="2351246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6"/>
              </a:lnSpc>
              <a:buNone/>
            </a:pPr>
            <a:r>
              <a:rPr lang="en-US" sz="178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Comprehensive Search</a:t>
            </a:r>
            <a:endParaRPr lang="en-US" sz="1781" dirty="0"/>
          </a:p>
        </p:txBody>
      </p:sp>
      <p:sp>
        <p:nvSpPr>
          <p:cNvPr id="12" name="Text 6"/>
          <p:cNvSpPr/>
          <p:nvPr/>
        </p:nvSpPr>
        <p:spPr>
          <a:xfrm>
            <a:off x="1922264" y="4932402"/>
            <a:ext cx="6548914" cy="6153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22"/>
              </a:lnSpc>
              <a:buNone/>
            </a:pPr>
            <a:r>
              <a:rPr lang="en-US" sz="151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Yandex provides a comprehensive search engine with various features and services.</a:t>
            </a:r>
            <a:endParaRPr lang="en-US" sz="1514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2822" y="5880140"/>
            <a:ext cx="961192" cy="153793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22264" y="6072307"/>
            <a:ext cx="2261592" cy="2827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6"/>
              </a:lnSpc>
              <a:buNone/>
            </a:pPr>
            <a:r>
              <a:rPr lang="en-US" sz="178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User Experience</a:t>
            </a:r>
            <a:endParaRPr lang="en-US" sz="1781" dirty="0"/>
          </a:p>
        </p:txBody>
      </p:sp>
      <p:sp>
        <p:nvSpPr>
          <p:cNvPr id="15" name="Text 8"/>
          <p:cNvSpPr/>
          <p:nvPr/>
        </p:nvSpPr>
        <p:spPr>
          <a:xfrm>
            <a:off x="1922264" y="6470333"/>
            <a:ext cx="6548914" cy="3076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22"/>
              </a:lnSpc>
              <a:buNone/>
            </a:pPr>
            <a:r>
              <a:rPr lang="en-US" sz="151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Both search engines offer a seamless and user-friendly search experience.</a:t>
            </a:r>
            <a:endParaRPr lang="en-US" sz="151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737354"/>
            <a:ext cx="9734669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Comparison to Other Search Engines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1957149"/>
            <a:ext cx="1269289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When comparing Brave Search and Yandex to other search engines, they stand out for their emphasis on privacy, comprehensive features, and tailored user experiences.</a:t>
            </a:r>
            <a:endParaRPr lang="en-US" sz="194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693" y="3024902"/>
            <a:ext cx="3984069" cy="246233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68693" y="5795843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Google</a:t>
            </a:r>
            <a:endParaRPr lang="en-US" sz="2287" dirty="0"/>
          </a:p>
        </p:txBody>
      </p:sp>
      <p:sp>
        <p:nvSpPr>
          <p:cNvPr id="8" name="Text 4"/>
          <p:cNvSpPr/>
          <p:nvPr/>
        </p:nvSpPr>
        <p:spPr>
          <a:xfrm>
            <a:off x="968693" y="6307098"/>
            <a:ext cx="3984069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Known for its extensive index and advanced algorithms.</a:t>
            </a:r>
            <a:endParaRPr lang="en-US" sz="1944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3046" y="3024902"/>
            <a:ext cx="3984069" cy="246233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23046" y="5795843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Bing</a:t>
            </a:r>
            <a:endParaRPr lang="en-US" sz="2287" dirty="0"/>
          </a:p>
        </p:txBody>
      </p:sp>
      <p:sp>
        <p:nvSpPr>
          <p:cNvPr id="11" name="Text 6"/>
          <p:cNvSpPr/>
          <p:nvPr/>
        </p:nvSpPr>
        <p:spPr>
          <a:xfrm>
            <a:off x="5323046" y="6307098"/>
            <a:ext cx="3984069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Offers a comprehensive search experience with various features and services.</a:t>
            </a:r>
            <a:endParaRPr lang="en-US" sz="1944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77400" y="3024902"/>
            <a:ext cx="3984188" cy="246233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677400" y="5795843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9"/>
              </a:lnSpc>
              <a:buNone/>
            </a:pPr>
            <a:r>
              <a:rPr lang="en-US" sz="2287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DuckDuckGo</a:t>
            </a:r>
            <a:endParaRPr lang="en-US" sz="2287" dirty="0"/>
          </a:p>
        </p:txBody>
      </p:sp>
      <p:sp>
        <p:nvSpPr>
          <p:cNvPr id="14" name="Text 8"/>
          <p:cNvSpPr/>
          <p:nvPr/>
        </p:nvSpPr>
        <p:spPr>
          <a:xfrm>
            <a:off x="9677400" y="6307098"/>
            <a:ext cx="39841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Focuses on privacy and security, providing a user-friendly search experience.</a:t>
            </a:r>
            <a:endParaRPr lang="en-US" sz="194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761458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97614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475178"/>
            <a:ext cx="7934325" cy="1016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Search, Backup, and Security Technologies</a:t>
            </a:r>
            <a:endParaRPr lang="en-US" sz="3202" dirty="0"/>
          </a:p>
        </p:txBody>
      </p:sp>
      <p:sp>
        <p:nvSpPr>
          <p:cNvPr id="6" name="Text 2"/>
          <p:cNvSpPr/>
          <p:nvPr/>
        </p:nvSpPr>
        <p:spPr>
          <a:xfrm>
            <a:off x="6091238" y="1750695"/>
            <a:ext cx="7934325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Brave Search and Yandex utilize a variety of advanced technologies to ensure data security and privacy. They invest in robust infrastructure, encryption protocols, and data protection measures to safeguard user information.</a:t>
            </a:r>
            <a:endParaRPr lang="en-US" sz="136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2774752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1238" y="3379470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Cloud Computing</a:t>
            </a:r>
            <a:endParaRPr lang="en-US" sz="1601" dirty="0"/>
          </a:p>
        </p:txBody>
      </p:sp>
      <p:sp>
        <p:nvSpPr>
          <p:cNvPr id="9" name="Text 4"/>
          <p:cNvSpPr/>
          <p:nvPr/>
        </p:nvSpPr>
        <p:spPr>
          <a:xfrm>
            <a:off x="6091238" y="373725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Both use cloud computing for data storage and processing, offering scalability and flexibility.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4532233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1238" y="5136952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Encryption</a:t>
            </a:r>
            <a:endParaRPr lang="en-US" sz="1601" dirty="0"/>
          </a:p>
        </p:txBody>
      </p:sp>
      <p:sp>
        <p:nvSpPr>
          <p:cNvPr id="12" name="Text 6"/>
          <p:cNvSpPr/>
          <p:nvPr/>
        </p:nvSpPr>
        <p:spPr>
          <a:xfrm>
            <a:off x="6091238" y="5494734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They employ strong encryption methods to protect user data from unauthorized access.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238" y="6289715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1238" y="6894433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Security Measures</a:t>
            </a:r>
            <a:endParaRPr lang="en-US" sz="1601" dirty="0"/>
          </a:p>
        </p:txBody>
      </p:sp>
      <p:sp>
        <p:nvSpPr>
          <p:cNvPr id="15" name="Text 8"/>
          <p:cNvSpPr/>
          <p:nvPr/>
        </p:nvSpPr>
        <p:spPr>
          <a:xfrm>
            <a:off x="6091238" y="7252216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Robust firewalls and intrusion detection systems are in place to prevent security breaches.</a:t>
            </a:r>
            <a:endParaRPr lang="en-US" sz="1361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1238" y="8047196"/>
            <a:ext cx="431959" cy="43195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091238" y="8651915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b="1" dirty="0">
                <a:solidFill>
                  <a:srgbClr val="00002E"/>
                </a:solidFill>
                <a:latin typeface="Nunito" pitchFamily="34" charset="0"/>
                <a:ea typeface="Nunito" pitchFamily="34" charset="-122"/>
                <a:cs typeface="Nunito" pitchFamily="34" charset="-120"/>
              </a:rPr>
              <a:t>Data Backup</a:t>
            </a:r>
            <a:endParaRPr lang="en-US" sz="1601" dirty="0"/>
          </a:p>
        </p:txBody>
      </p:sp>
      <p:sp>
        <p:nvSpPr>
          <p:cNvPr id="18" name="Text 10"/>
          <p:cNvSpPr/>
          <p:nvPr/>
        </p:nvSpPr>
        <p:spPr>
          <a:xfrm>
            <a:off x="6091238" y="9009698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Regular data backups ensure data integrity and recovery in case of unforeseen events.</a:t>
            </a:r>
            <a:endParaRPr lang="en-US" sz="136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729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Nunito</vt:lpstr>
      <vt:lpstr>PT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ADMIN</cp:lastModifiedBy>
  <cp:revision>2</cp:revision>
  <dcterms:created xsi:type="dcterms:W3CDTF">2024-07-30T15:16:21Z</dcterms:created>
  <dcterms:modified xsi:type="dcterms:W3CDTF">2024-07-30T15:28:49Z</dcterms:modified>
</cp:coreProperties>
</file>